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92" r:id="rId3"/>
    <p:sldId id="258" r:id="rId4"/>
    <p:sldId id="259" r:id="rId5"/>
    <p:sldId id="280" r:id="rId6"/>
    <p:sldId id="334" r:id="rId7"/>
    <p:sldId id="261" r:id="rId8"/>
    <p:sldId id="273" r:id="rId9"/>
    <p:sldId id="274" r:id="rId10"/>
    <p:sldId id="275" r:id="rId11"/>
    <p:sldId id="265" r:id="rId12"/>
    <p:sldId id="276" r:id="rId13"/>
    <p:sldId id="277" r:id="rId14"/>
    <p:sldId id="278" r:id="rId15"/>
    <p:sldId id="279" r:id="rId16"/>
    <p:sldId id="335" r:id="rId17"/>
    <p:sldId id="337" r:id="rId18"/>
    <p:sldId id="336" r:id="rId19"/>
    <p:sldId id="338" r:id="rId20"/>
    <p:sldId id="339" r:id="rId21"/>
    <p:sldId id="282" r:id="rId22"/>
    <p:sldId id="283" r:id="rId23"/>
    <p:sldId id="284" r:id="rId24"/>
    <p:sldId id="290" r:id="rId25"/>
    <p:sldId id="295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AD240986-0DE9-4CC9-A38C-F2B876774647}">
          <p14:sldIdLst>
            <p14:sldId id="257"/>
            <p14:sldId id="292"/>
            <p14:sldId id="258"/>
            <p14:sldId id="259"/>
            <p14:sldId id="280"/>
            <p14:sldId id="334"/>
            <p14:sldId id="261"/>
            <p14:sldId id="273"/>
            <p14:sldId id="274"/>
            <p14:sldId id="275"/>
            <p14:sldId id="265"/>
            <p14:sldId id="276"/>
            <p14:sldId id="277"/>
            <p14:sldId id="278"/>
            <p14:sldId id="279"/>
            <p14:sldId id="335"/>
            <p14:sldId id="337"/>
            <p14:sldId id="336"/>
            <p14:sldId id="338"/>
            <p14:sldId id="339"/>
            <p14:sldId id="282"/>
            <p14:sldId id="283"/>
            <p14:sldId id="284"/>
            <p14:sldId id="290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dan ÖZBİLİCİ" initials="NÖ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9D7"/>
    <a:srgbClr val="EF3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65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4T14:42:56.06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36577-C81D-491B-925A-C9F4AB997C86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A28B5-2CF6-488F-A746-5F269BCBE6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29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7F765-1523-4785-B31F-9D4A2AA1CF8A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5BFCA-0719-4730-8FD9-16AC479A7A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506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FCA-0719-4730-8FD9-16AC479A7AE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51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FCA-0719-4730-8FD9-16AC479A7AE0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583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FCA-0719-4730-8FD9-16AC479A7AE0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5084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FCA-0719-4730-8FD9-16AC479A7AE0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4485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FCA-0719-4730-8FD9-16AC479A7AE0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0337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A7A29-1CD3-4D44-B2F1-902F7406C086}" type="slidenum">
              <a:rPr lang="tr-TR" smtClean="0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1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FCA-0719-4730-8FD9-16AC479A7AE0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75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FCA-0719-4730-8FD9-16AC479A7AE0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3853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FCA-0719-4730-8FD9-16AC479A7AE0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2355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FCA-0719-4730-8FD9-16AC479A7AE0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749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FCA-0719-4730-8FD9-16AC479A7AE0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049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FCA-0719-4730-8FD9-16AC479A7AE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17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FCA-0719-4730-8FD9-16AC479A7AE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66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FCA-0719-4730-8FD9-16AC479A7AE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09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FCA-0719-4730-8FD9-16AC479A7AE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116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FCA-0719-4730-8FD9-16AC479A7AE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34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FCA-0719-4730-8FD9-16AC479A7AE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3123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FCA-0719-4730-8FD9-16AC479A7AE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6838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BFCA-0719-4730-8FD9-16AC479A7AE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772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29CD-24CC-449D-BBF0-9C2F98EF921B}" type="datetime1">
              <a:rPr lang="tr-TR" smtClean="0"/>
              <a:t>13.03.2019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9BB0-51E2-425E-9F4F-AE06DC6F991F}" type="datetime1">
              <a:rPr lang="tr-TR" smtClean="0"/>
              <a:t>13.03.2019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080B-066E-4A94-9F4D-B138712BDB43}" type="datetime1">
              <a:rPr lang="tr-TR" smtClean="0"/>
              <a:t>13.03.2019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46E4F-D5C0-483C-8990-C4FC983E744C}" type="datetime1">
              <a:rPr lang="tr-TR" smtClean="0"/>
              <a:t>13.03.2019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53200-B862-42C2-946E-6FF515BFAD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4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2800-5940-4723-A222-BE14787D7207}" type="datetime1">
              <a:rPr lang="tr-TR" smtClean="0"/>
              <a:t>13.03.2019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8DFF-7D63-4A6C-92BE-B9F32985A552}" type="datetime1">
              <a:rPr lang="tr-TR" smtClean="0"/>
              <a:t>13.03.2019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54DF-3210-4949-A4CA-224AC61AE6B9}" type="datetime1">
              <a:rPr lang="tr-TR" smtClean="0"/>
              <a:t>13.03.2019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C960-7788-4AA6-8255-BFAAF827DFCF}" type="datetime1">
              <a:rPr lang="tr-TR" smtClean="0"/>
              <a:t>13.03.2019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16AF-C8A9-4E99-82DC-CB5E1A6D8B54}" type="datetime1">
              <a:rPr lang="tr-TR" smtClean="0"/>
              <a:t>13.03.2019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0D3C-5DAB-41C3-8A04-7A5349C66397}" type="datetime1">
              <a:rPr lang="tr-TR" smtClean="0"/>
              <a:t>13.03.2019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411-704B-4A5F-A598-56EE03119D6C}" type="datetime1">
              <a:rPr lang="tr-TR" smtClean="0"/>
              <a:t>13.03.2019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15CE-0C2E-4C52-8F60-6FDF07785D29}" type="datetime1">
              <a:rPr lang="tr-TR" smtClean="0"/>
              <a:t>13.03.2019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DAF8F-9915-41D7-B9C8-CE017E49C304}" type="datetime1">
              <a:rPr lang="tr-TR" smtClean="0"/>
              <a:t>13.03.2019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207A8-EC4C-40F4-A00B-B98FABFFBBAA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3096344"/>
          </a:xfrm>
          <a:solidFill>
            <a:srgbClr val="FFFF0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YÜKSEKÖĞRETİM KURUMLARI SINAVI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9114" y="365127"/>
            <a:ext cx="7886700" cy="111965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 </a:t>
            </a:r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DAĞILIMI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900636"/>
              </p:ext>
            </p:extLst>
          </p:nvPr>
        </p:nvGraphicFramePr>
        <p:xfrm>
          <a:off x="628650" y="1825625"/>
          <a:ext cx="78867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TESTLER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SORU SAYISI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MATEMATİK-2</a:t>
                      </a:r>
                      <a:endParaRPr lang="tr-TR" b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40</a:t>
                      </a:r>
                      <a:endParaRPr lang="tr-TR" b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tr-TR" b="0" dirty="0" smtClean="0"/>
                        <a:t>Fen</a:t>
                      </a:r>
                      <a:r>
                        <a:rPr lang="tr-TR" b="0" baseline="0" dirty="0" smtClean="0"/>
                        <a:t> Bilimleri</a:t>
                      </a:r>
                      <a:endParaRPr lang="tr-TR" b="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Fizik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14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Kimya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Biyoloji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Toplam</a:t>
                      </a:r>
                      <a:endParaRPr lang="tr-TR" b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40</a:t>
                      </a:r>
                      <a:endParaRPr lang="tr-TR" b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Yabancı Dil</a:t>
                      </a:r>
                      <a:endParaRPr lang="tr-TR" b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80</a:t>
                      </a:r>
                      <a:endParaRPr lang="tr-TR" b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4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Oturum</a:t>
            </a:r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(Pazar günü gerçekleştirilecektir)</a:t>
            </a:r>
            <a:endParaRPr lang="tr-T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393273" y="3357562"/>
            <a:ext cx="2286016" cy="1079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Yabancı Dil Sınavı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80 soru</a:t>
            </a:r>
          </a:p>
        </p:txBody>
      </p:sp>
      <p:sp>
        <p:nvSpPr>
          <p:cNvPr id="9" name="8 Dikdörtgen"/>
          <p:cNvSpPr/>
          <p:nvPr/>
        </p:nvSpPr>
        <p:spPr>
          <a:xfrm>
            <a:off x="3500430" y="1928802"/>
            <a:ext cx="2071702" cy="785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DİL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Aşağı Ok"/>
          <p:cNvSpPr/>
          <p:nvPr/>
        </p:nvSpPr>
        <p:spPr>
          <a:xfrm>
            <a:off x="4357686" y="285749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81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 SINAV SÜRESİ</a:t>
            </a:r>
            <a:endParaRPr lang="tr-TR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158219"/>
              </p:ext>
            </p:extLst>
          </p:nvPr>
        </p:nvGraphicFramePr>
        <p:xfrm>
          <a:off x="628650" y="1825625"/>
          <a:ext cx="78867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Temel</a:t>
                      </a:r>
                      <a:r>
                        <a:rPr lang="tr-TR" baseline="0" dirty="0" smtClean="0"/>
                        <a:t> Yeterlilik Testleri</a:t>
                      </a:r>
                      <a:endParaRPr lang="tr-TR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Soru Sayıları</a:t>
                      </a:r>
                      <a:endParaRPr lang="tr-TR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Toplam Süre</a:t>
                      </a:r>
                      <a:endParaRPr lang="tr-TR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Soru Başına Ortalama Süre</a:t>
                      </a:r>
                      <a:endParaRPr lang="tr-TR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Türkçe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135 dk.</a:t>
                      </a:r>
                      <a:endParaRPr lang="tr-TR" sz="32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1,125 dk.</a:t>
                      </a:r>
                      <a:endParaRPr lang="tr-TR" sz="36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Sosyal Bilimler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Temel Matematik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Fen Bilimleri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Toplam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48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İKİNCİ OTURUM SINAV SÜRESİ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287946"/>
              </p:ext>
            </p:extLst>
          </p:nvPr>
        </p:nvGraphicFramePr>
        <p:xfrm>
          <a:off x="628650" y="1825625"/>
          <a:ext cx="78867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602"/>
                <a:gridCol w="730708"/>
                <a:gridCol w="1148710"/>
                <a:gridCol w="1577340"/>
                <a:gridCol w="1577340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TESTLER</a:t>
                      </a:r>
                      <a:endParaRPr lang="tr-TR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tr-TR" dirty="0" smtClean="0"/>
                        <a:t>Soru Sayısı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Cevaplanacak soru sayısına göre</a:t>
                      </a:r>
                      <a:r>
                        <a:rPr lang="tr-TR" baseline="0" dirty="0" smtClean="0"/>
                        <a:t> soru başına ortalama süreler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İki test 80 soru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Üç Test 120 soru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Dört test 160 soru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Türk Dili ve Edebiyatı-Sosyal Bilimler-1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2,25 </a:t>
                      </a:r>
                      <a:r>
                        <a:rPr lang="tr-TR" dirty="0" err="1" smtClean="0"/>
                        <a:t>dk</a:t>
                      </a:r>
                      <a:endParaRPr lang="tr-TR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1,5 </a:t>
                      </a:r>
                      <a:r>
                        <a:rPr lang="tr-TR" dirty="0" err="1" smtClean="0"/>
                        <a:t>dk</a:t>
                      </a:r>
                      <a:endParaRPr lang="tr-TR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1,125 </a:t>
                      </a:r>
                      <a:r>
                        <a:rPr lang="tr-TR" dirty="0" err="1" smtClean="0"/>
                        <a:t>dk</a:t>
                      </a:r>
                      <a:endParaRPr lang="tr-TR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Bilimler-2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Matematik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Fen Bilimleri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Toplam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160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 </a:t>
                      </a: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dk</a:t>
                      </a:r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 </a:t>
                      </a: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dk</a:t>
                      </a:r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 </a:t>
                      </a: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dk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1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238203"/>
              </p:ext>
            </p:extLst>
          </p:nvPr>
        </p:nvGraphicFramePr>
        <p:xfrm>
          <a:off x="1143000" y="1412776"/>
          <a:ext cx="6813376" cy="4448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896"/>
                <a:gridCol w="3230480"/>
              </a:tblGrid>
              <a:tr h="1089045"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smtClean="0">
                          <a:latin typeface="+mj-lt"/>
                        </a:rPr>
                        <a:t>PROGRAM</a:t>
                      </a:r>
                      <a:endParaRPr lang="tr-TR" sz="3200" b="1" dirty="0">
                        <a:latin typeface="+mj-lt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smtClean="0">
                          <a:latin typeface="+mj-lt"/>
                        </a:rPr>
                        <a:t>EN</a:t>
                      </a:r>
                      <a:r>
                        <a:rPr lang="tr-TR" sz="3200" b="1" baseline="0" dirty="0" smtClean="0">
                          <a:latin typeface="+mj-lt"/>
                        </a:rPr>
                        <a:t> DÜŞÜK BAŞARI SIRASI</a:t>
                      </a:r>
                      <a:endParaRPr lang="tr-TR" sz="3200" b="1" dirty="0">
                        <a:latin typeface="+mj-lt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933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TIP</a:t>
                      </a:r>
                      <a:endParaRPr lang="tr-TR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&lt; 40 BİN</a:t>
                      </a:r>
                      <a:endParaRPr lang="tr-TR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395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HUKUK</a:t>
                      </a:r>
                      <a:endParaRPr lang="tr-TR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&lt; 150 BİN</a:t>
                      </a:r>
                      <a:endParaRPr lang="tr-TR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762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MÜHENDİSLİK</a:t>
                      </a:r>
                      <a:endParaRPr lang="tr-TR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&lt; 240 BİN</a:t>
                      </a:r>
                      <a:endParaRPr lang="tr-TR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83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EĞİTİM</a:t>
                      </a:r>
                      <a:r>
                        <a:rPr lang="tr-TR" sz="2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 FAKÜLTELERİ</a:t>
                      </a:r>
                      <a:endParaRPr lang="tr-TR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&lt; 240 BİN</a:t>
                      </a:r>
                      <a:endParaRPr lang="tr-TR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798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MİMARLIK</a:t>
                      </a:r>
                      <a:endParaRPr lang="tr-TR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&lt; 200 BİN</a:t>
                      </a:r>
                      <a:endParaRPr lang="tr-TR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1 Başlık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SIRALAMA BARAJI UYGULAMASI</a:t>
            </a:r>
            <a:endParaRPr lang="tr-TR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974374"/>
      </p:ext>
    </p:extLst>
  </p:cSld>
  <p:clrMapOvr>
    <a:masterClrMapping/>
  </p:clrMapOvr>
  <p:transition advTm="1507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404664"/>
            <a:ext cx="5829300" cy="1362456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tr-TR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aOBP</a:t>
            </a:r>
            <a:r>
              <a:rPr lang="tr-TR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HESABI</a:t>
            </a:r>
            <a:endParaRPr lang="tr-TR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2 Metin Yer Tutucusu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848872" cy="36004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OBP = DİPLOMA NOTU x 0,6 </a:t>
            </a:r>
          </a:p>
          <a:p>
            <a:pPr algn="ctr"/>
            <a:r>
              <a:rPr lang="tr-TR" sz="3200" b="1" dirty="0">
                <a:solidFill>
                  <a:schemeClr val="tx1"/>
                </a:solidFill>
              </a:rPr>
              <a:t>EN DÜŞÜK=(50 x 0,6 = 30)</a:t>
            </a:r>
          </a:p>
          <a:p>
            <a:pPr algn="ctr"/>
            <a:r>
              <a:rPr lang="tr-TR" sz="3200" b="1" dirty="0">
                <a:solidFill>
                  <a:schemeClr val="tx1"/>
                </a:solidFill>
              </a:rPr>
              <a:t>EN YÜKSEK=(100 x </a:t>
            </a:r>
            <a:r>
              <a:rPr lang="tr-TR" sz="3200" b="1" dirty="0" smtClean="0">
                <a:solidFill>
                  <a:schemeClr val="tx1"/>
                </a:solidFill>
              </a:rPr>
              <a:t>0,6=60)</a:t>
            </a:r>
            <a:r>
              <a:rPr lang="tr-TR" sz="3200" b="1" dirty="0" smtClean="0">
                <a:solidFill>
                  <a:schemeClr val="bg1"/>
                </a:solidFill>
              </a:rPr>
              <a:t>)</a:t>
            </a:r>
            <a:endParaRPr lang="tr-TR" sz="3200" b="1" dirty="0">
              <a:solidFill>
                <a:schemeClr val="bg1"/>
              </a:solidFill>
            </a:endParaRPr>
          </a:p>
          <a:p>
            <a:r>
              <a:rPr lang="tr-TR" sz="3200" b="1" dirty="0" smtClean="0">
                <a:solidFill>
                  <a:srgbClr val="C00000"/>
                </a:solidFill>
              </a:rPr>
              <a:t>	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876720"/>
      </p:ext>
    </p:extLst>
  </p:cSld>
  <p:clrMapOvr>
    <a:masterClrMapping/>
  </p:clrMapOvr>
  <p:transition advTm="2121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16</a:t>
            </a:fld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50"/>
            <a:ext cx="9118082" cy="687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350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17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26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18</a:t>
            </a:fld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022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19</a:t>
            </a:fld>
            <a:endParaRPr lang="tr-TR"/>
          </a:p>
        </p:txBody>
      </p:sp>
      <p:pic>
        <p:nvPicPr>
          <p:cNvPr id="5" name="Resim 7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88640"/>
            <a:ext cx="1087437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98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Oturum Sayısı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50796" y="2055159"/>
            <a:ext cx="221457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1.</a:t>
            </a:r>
            <a:r>
              <a:rPr lang="tr-TR" sz="2400" dirty="0"/>
              <a:t> </a:t>
            </a:r>
            <a:r>
              <a:rPr lang="tr-TR" sz="2400" dirty="0" smtClean="0"/>
              <a:t>Oturum</a:t>
            </a:r>
            <a:endParaRPr lang="tr-TR" sz="24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531073" y="3305324"/>
            <a:ext cx="221457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2. Oturum</a:t>
            </a:r>
          </a:p>
        </p:txBody>
      </p:sp>
      <p:sp>
        <p:nvSpPr>
          <p:cNvPr id="6" name="5 Sağ Ok"/>
          <p:cNvSpPr/>
          <p:nvPr/>
        </p:nvSpPr>
        <p:spPr>
          <a:xfrm>
            <a:off x="2928926" y="1785926"/>
            <a:ext cx="2286016" cy="10001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15 HAZİRAN CUMARTESİ 10:15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6 Sağ Ok"/>
          <p:cNvSpPr/>
          <p:nvPr/>
        </p:nvSpPr>
        <p:spPr>
          <a:xfrm>
            <a:off x="2928926" y="3000372"/>
            <a:ext cx="2286016" cy="107157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16 HAZİRAN 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PAZAR 10:15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5357818" y="1714488"/>
            <a:ext cx="3286148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 Yeterlilikler Testi</a:t>
            </a:r>
          </a:p>
          <a:p>
            <a:pPr algn="ctr"/>
            <a:r>
              <a:rPr lang="tr-TR" sz="1600" dirty="0" smtClean="0"/>
              <a:t>Türkçe-Sosyal-Matematik-Fen</a:t>
            </a:r>
          </a:p>
        </p:txBody>
      </p:sp>
      <p:sp>
        <p:nvSpPr>
          <p:cNvPr id="10" name="9 Yuvarlatılmış Dikdörtgen"/>
          <p:cNvSpPr/>
          <p:nvPr/>
        </p:nvSpPr>
        <p:spPr>
          <a:xfrm>
            <a:off x="5429256" y="2928934"/>
            <a:ext cx="3214710" cy="14361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 Yeterlilik Testleri</a:t>
            </a:r>
          </a:p>
          <a:p>
            <a:pPr algn="ctr"/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 Dili ve Edebiyatı-Coğrafya-Tarih</a:t>
            </a:r>
          </a:p>
          <a:p>
            <a:pPr algn="ctr"/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Sosyal Bilimler</a:t>
            </a:r>
          </a:p>
          <a:p>
            <a:pPr algn="ctr"/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 </a:t>
            </a:r>
          </a:p>
          <a:p>
            <a:pPr algn="ctr"/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 Bilimleri</a:t>
            </a:r>
            <a:endPara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71472" y="4714884"/>
            <a:ext cx="221457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Yabancı Dil</a:t>
            </a:r>
          </a:p>
          <a:p>
            <a:pPr algn="ctr"/>
            <a:r>
              <a:rPr lang="tr-TR" sz="2400" dirty="0" smtClean="0"/>
              <a:t>Oturumu</a:t>
            </a:r>
            <a:endParaRPr lang="tr-TR" sz="2400" dirty="0"/>
          </a:p>
        </p:txBody>
      </p:sp>
      <p:sp>
        <p:nvSpPr>
          <p:cNvPr id="13" name="12 Yuvarlatılmış Dikdörtgen"/>
          <p:cNvSpPr/>
          <p:nvPr/>
        </p:nvSpPr>
        <p:spPr>
          <a:xfrm>
            <a:off x="5500694" y="4714884"/>
            <a:ext cx="3214710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Yabancı Dil Sınavı</a:t>
            </a:r>
          </a:p>
        </p:txBody>
      </p:sp>
      <p:sp>
        <p:nvSpPr>
          <p:cNvPr id="14" name="6 Sağ Ok"/>
          <p:cNvSpPr/>
          <p:nvPr/>
        </p:nvSpPr>
        <p:spPr>
          <a:xfrm>
            <a:off x="2928926" y="4594597"/>
            <a:ext cx="2286016" cy="107157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16 HAZİRAN 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PAZAR 15:45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3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20</a:t>
            </a:fld>
            <a:endParaRPr lang="tr-TR"/>
          </a:p>
        </p:txBody>
      </p:sp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51855"/>
            <a:ext cx="10569575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377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Yuvarlatılmış Dikdörtgen 19"/>
          <p:cNvSpPr/>
          <p:nvPr/>
        </p:nvSpPr>
        <p:spPr>
          <a:xfrm>
            <a:off x="1045019" y="3775283"/>
            <a:ext cx="1662709" cy="484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21" name="Yuvarlatılmış Dikdörtgen 20"/>
          <p:cNvSpPr/>
          <p:nvPr/>
        </p:nvSpPr>
        <p:spPr>
          <a:xfrm>
            <a:off x="3115029" y="4692376"/>
            <a:ext cx="1997171" cy="789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22" name="Yuvarlatılmış Dikdörtgen 21"/>
          <p:cNvSpPr/>
          <p:nvPr/>
        </p:nvSpPr>
        <p:spPr>
          <a:xfrm>
            <a:off x="5727829" y="4117515"/>
            <a:ext cx="2592963" cy="553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6" name="Yuvarlatılmış Dikdörtgen 15"/>
          <p:cNvSpPr/>
          <p:nvPr/>
        </p:nvSpPr>
        <p:spPr>
          <a:xfrm>
            <a:off x="6656258" y="2552131"/>
            <a:ext cx="2052763" cy="841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9" name="Metin kutusu 8"/>
          <p:cNvSpPr txBox="1"/>
          <p:nvPr/>
        </p:nvSpPr>
        <p:spPr>
          <a:xfrm>
            <a:off x="6818318" y="2735023"/>
            <a:ext cx="17286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>
                <a:cs typeface="Arial" panose="020B0604020202020204" pitchFamily="34" charset="0"/>
              </a:rPr>
              <a:t>SINAVA DAHA ÇOK VAR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5868482" y="4255731"/>
            <a:ext cx="24309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>
                <a:cs typeface="Arial" panose="020B0604020202020204" pitchFamily="34" charset="0"/>
              </a:rPr>
              <a:t>BU SENE NE YAPMALIYIM?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276303" y="4844632"/>
            <a:ext cx="16746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>
                <a:cs typeface="Arial" panose="020B0604020202020204" pitchFamily="34" charset="0"/>
              </a:rPr>
              <a:t>ARTIK ÇALIŞMA VAKTİ GELDİ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120092" y="3775283"/>
            <a:ext cx="15125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>
                <a:cs typeface="Arial" panose="020B0604020202020204" pitchFamily="34" charset="0"/>
              </a:rPr>
              <a:t>SENEYE SINAV  NASIL OLACAK?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2999462" y="2852057"/>
            <a:ext cx="2701003" cy="998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cs typeface="Arial" panose="020B0604020202020204" pitchFamily="34" charset="0"/>
              </a:rPr>
              <a:t>11.Sınıf Demek…</a:t>
            </a:r>
          </a:p>
        </p:txBody>
      </p:sp>
      <p:sp>
        <p:nvSpPr>
          <p:cNvPr id="17" name="Yuvarlatılmış Dikdörtgen 16"/>
          <p:cNvSpPr/>
          <p:nvPr/>
        </p:nvSpPr>
        <p:spPr>
          <a:xfrm>
            <a:off x="4898375" y="1544388"/>
            <a:ext cx="1458542" cy="647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8" name="Yuvarlatılmış Dikdörtgen 17"/>
          <p:cNvSpPr/>
          <p:nvPr/>
        </p:nvSpPr>
        <p:spPr>
          <a:xfrm>
            <a:off x="2862390" y="1326799"/>
            <a:ext cx="1221408" cy="712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9" name="Yuvarlatılmış Dikdörtgen 18"/>
          <p:cNvSpPr/>
          <p:nvPr/>
        </p:nvSpPr>
        <p:spPr>
          <a:xfrm>
            <a:off x="341015" y="2148398"/>
            <a:ext cx="2214823" cy="753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5" name="Dikdörtgen 4"/>
          <p:cNvSpPr/>
          <p:nvPr/>
        </p:nvSpPr>
        <p:spPr>
          <a:xfrm>
            <a:off x="388569" y="2282507"/>
            <a:ext cx="21197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350" dirty="0">
                <a:latin typeface="Arial" panose="020B0604020202020204" pitchFamily="34" charset="0"/>
                <a:cs typeface="Arial" panose="020B0604020202020204" pitchFamily="34" charset="0"/>
              </a:rPr>
              <a:t>SINAV YOK AMA STRESİ VAR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140126" y="1544389"/>
            <a:ext cx="13505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>
                <a:cs typeface="Arial" panose="020B0604020202020204" pitchFamily="34" charset="0"/>
              </a:rPr>
              <a:t>KAYGI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166221" y="1729840"/>
            <a:ext cx="19447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dirty="0">
                <a:cs typeface="Arial" panose="020B0604020202020204" pitchFamily="34" charset="0"/>
              </a:rPr>
              <a:t>RAHATLIK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09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020243" y="519183"/>
            <a:ext cx="6286544" cy="46166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Verimli Ders Çalışmanın Özü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683568" y="1071546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/>
              <a:t>Haftalık hedeflerin belirlenmesi,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/>
              <a:t> </a:t>
            </a:r>
            <a:r>
              <a:rPr lang="tr-TR" sz="2400" dirty="0" smtClean="0"/>
              <a:t>Eksik olan konuları telafi etmek,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/>
              <a:t> </a:t>
            </a:r>
            <a:r>
              <a:rPr lang="tr-TR" sz="2400" dirty="0" smtClean="0"/>
              <a:t>Dersi, derste anlamak, anlayamadığını sormak,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/>
              <a:t>Düzenli tekrar etmek.</a:t>
            </a:r>
            <a:endParaRPr lang="tr-TR" sz="2400" dirty="0"/>
          </a:p>
        </p:txBody>
      </p:sp>
      <p:pic>
        <p:nvPicPr>
          <p:cNvPr id="6" name="Picture 2" descr="C:\Users\12 Nisan 2013\Desktop\Egitim Sevgisi Resim\ly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3717032"/>
            <a:ext cx="3876834" cy="2410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319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95536" y="332656"/>
            <a:ext cx="6912768" cy="46166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Motivasyonunu Üst Düzeyde Tut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928662" y="1000108"/>
            <a:ext cx="759784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/>
              <a:t> Somut bir hedefimiz olmalı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/>
              <a:t> </a:t>
            </a:r>
            <a:r>
              <a:rPr lang="tr-TR" sz="2400" dirty="0" smtClean="0"/>
              <a:t>Çalışmayı bırakmamak ve netlerin artışı için sabır etmek,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/>
              <a:t> </a:t>
            </a:r>
            <a:r>
              <a:rPr lang="tr-TR" sz="2400" dirty="0" smtClean="0"/>
              <a:t>Ümidini kaybetmemek,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/>
              <a:t> </a:t>
            </a:r>
            <a:r>
              <a:rPr lang="tr-TR" sz="2400" dirty="0" smtClean="0"/>
              <a:t>Kendini kimseyle kıyaslama, hedefine bak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/>
              <a:t> </a:t>
            </a:r>
            <a:r>
              <a:rPr lang="tr-TR" sz="2400" dirty="0" smtClean="0"/>
              <a:t>Sınav kaygısını iyi yönet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/>
              <a:t>İlk adımı atmak için bekleme</a:t>
            </a:r>
          </a:p>
        </p:txBody>
      </p:sp>
      <p:pic>
        <p:nvPicPr>
          <p:cNvPr id="6" name="5 Resim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643314"/>
            <a:ext cx="3643338" cy="2728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839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67" y="357166"/>
            <a:ext cx="6302405" cy="757261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tr-TR" sz="4000" b="1" dirty="0" smtClean="0">
                <a:solidFill>
                  <a:schemeClr val="tx1"/>
                </a:solidFill>
              </a:rPr>
              <a:t>Hedefleri doğru belirlemek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43089"/>
            <a:ext cx="4614664" cy="3443299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sz="2400" dirty="0"/>
              <a:t>B</a:t>
            </a:r>
            <a:r>
              <a:rPr lang="tr-TR" sz="2400" dirty="0" smtClean="0"/>
              <a:t>ir kağıda arzu  ettiğiniz   geleceğin  hikayesini   yazın.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sz="2400" dirty="0" smtClean="0"/>
              <a:t>Gelecekte yapmakta olduğunuz  şeyi, yaşadığınız yeri,  ve  sahip olduklarınızı  yazın.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sz="2400" dirty="0" smtClean="0"/>
              <a:t>Bu sizi  hem şimdi  hem de  gelecekte  motive edecektir. </a:t>
            </a:r>
          </a:p>
        </p:txBody>
      </p:sp>
      <p:pic>
        <p:nvPicPr>
          <p:cNvPr id="7174" name="Picture 4" descr="etidunyasi_akegiti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57818" y="1785926"/>
            <a:ext cx="2959095" cy="3286148"/>
          </a:xfrm>
          <a:noFill/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53200-B862-42C2-946E-6FF515BFADD3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30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tr-TR" altLang="tr-TR" sz="2400" b="1" dirty="0">
                <a:latin typeface="+mn-lt"/>
                <a:cs typeface="Arial" panose="020B0604020202020204" pitchFamily="34" charset="0"/>
              </a:rPr>
              <a:t>DENEME SINAVLARI “GERÇEK SINAVIN” BİR PROVASIDIR.</a:t>
            </a:r>
            <a:r>
              <a:rPr lang="tr-TR" altLang="tr-TR" sz="28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tr-TR" altLang="tr-TR" sz="28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</a:br>
            <a:endParaRPr lang="en-US" sz="2800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tr-TR" dirty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Deneme sınavları sizin için bir </a:t>
            </a:r>
            <a:r>
              <a:rPr lang="tr-TR" dirty="0" smtClean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«boy aynasıdır». </a:t>
            </a:r>
            <a:endParaRPr lang="tr-TR" dirty="0">
              <a:solidFill>
                <a:schemeClr val="tx1">
                  <a:lumMod val="95000"/>
                </a:schemeClr>
              </a:solidFill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tr-TR" dirty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Gerçek sınavda testleri hangi sıraya göre çözmeyi düşünüyorsanız denemelerde </a:t>
            </a:r>
            <a:r>
              <a:rPr lang="tr-TR" dirty="0" smtClean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de aynı 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şekilde hareket etmelisiniz.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tr-TR" dirty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Her sınavın sonunda yanlış yaptığınız soruları mutlaka inceleyin.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tr-TR" dirty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En zor durumlarda olsanız bile deneme sınavına </a:t>
            </a:r>
            <a:r>
              <a:rPr lang="tr-TR" dirty="0" smtClean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başladığınızda </a:t>
            </a:r>
            <a:r>
              <a:rPr lang="tr-TR" dirty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mutlaka </a:t>
            </a:r>
            <a:r>
              <a:rPr lang="tr-TR" dirty="0" smtClean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sınavı bitirmelisiniz.</a:t>
            </a:r>
            <a:endParaRPr lang="tr-TR" dirty="0">
              <a:solidFill>
                <a:schemeClr val="tx1">
                  <a:lumMod val="95000"/>
                </a:schemeClr>
              </a:solidFill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tr-TR" dirty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Konu eksiğiniz fazla ise çok sık deneme çözmeniz zaman </a:t>
            </a:r>
            <a:r>
              <a:rPr lang="tr-TR" dirty="0" smtClean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kaybıdır.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tr-TR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7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8890" y="476672"/>
            <a:ext cx="8229600" cy="1143000"/>
          </a:xfrm>
          <a:solidFill>
            <a:srgbClr val="FFFF00"/>
          </a:solidFill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Oturum</a:t>
            </a:r>
            <a:b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(Temel Yeterlilikler Testi )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331640" y="4286256"/>
            <a:ext cx="619268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Lise müfredatına dayalı olacaktır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1331640" y="2348880"/>
            <a:ext cx="6192688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Bütün adayların 1. oturuma girmesi zorunludur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331640" y="3357562"/>
            <a:ext cx="6192688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Türkçe, Sosyal, Fen Bilimleri ve Matematik</a:t>
            </a:r>
          </a:p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sorularından oluşuyor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ağ Ok"/>
          <p:cNvSpPr/>
          <p:nvPr/>
        </p:nvSpPr>
        <p:spPr>
          <a:xfrm rot="8396066">
            <a:off x="5590894" y="3395969"/>
            <a:ext cx="1231409" cy="35719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 rot="2710068">
            <a:off x="2589544" y="3284786"/>
            <a:ext cx="1289815" cy="42862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Oturum Nasıl Uygulanacak?</a:t>
            </a:r>
            <a:br>
              <a:rPr lang="tr-T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(Temel Yeterlilik Testi )</a:t>
            </a:r>
            <a:endParaRPr lang="tr-TR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Oval"/>
          <p:cNvSpPr/>
          <p:nvPr/>
        </p:nvSpPr>
        <p:spPr>
          <a:xfrm>
            <a:off x="107504" y="1643050"/>
            <a:ext cx="2816292" cy="207170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Türkçe</a:t>
            </a:r>
          </a:p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Soru</a:t>
            </a:r>
          </a:p>
        </p:txBody>
      </p:sp>
      <p:sp>
        <p:nvSpPr>
          <p:cNvPr id="7" name="6 Oval"/>
          <p:cNvSpPr/>
          <p:nvPr/>
        </p:nvSpPr>
        <p:spPr>
          <a:xfrm>
            <a:off x="6575082" y="2142617"/>
            <a:ext cx="2568918" cy="17979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</a:t>
            </a:r>
          </a:p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Soru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1619672" y="4071942"/>
            <a:ext cx="6097310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 Yeterlilik Testi Puanını (TYT-Puanı) belirleyecektir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619672" y="5286388"/>
            <a:ext cx="6097310" cy="8789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Türkçe-Sosyal testinin ağırlığı %50 </a:t>
            </a:r>
          </a:p>
          <a:p>
            <a:pPr algn="ctr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Matematik-Fen testinin ağırlığı %50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3 Oval"/>
          <p:cNvSpPr/>
          <p:nvPr/>
        </p:nvSpPr>
        <p:spPr>
          <a:xfrm>
            <a:off x="2167442" y="1556792"/>
            <a:ext cx="2470865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Sosyal Bilimler</a:t>
            </a:r>
          </a:p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Soru</a:t>
            </a:r>
          </a:p>
        </p:txBody>
      </p:sp>
      <p:sp>
        <p:nvSpPr>
          <p:cNvPr id="11" name="3 Oval"/>
          <p:cNvSpPr/>
          <p:nvPr/>
        </p:nvSpPr>
        <p:spPr>
          <a:xfrm>
            <a:off x="4932040" y="1455081"/>
            <a:ext cx="2279082" cy="15864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 Bilimleri</a:t>
            </a:r>
          </a:p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Soru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TYT’de</a:t>
            </a:r>
            <a:r>
              <a:rPr lang="tr-T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Özel Şart</a:t>
            </a:r>
            <a:endParaRPr lang="tr-TR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765920" y="1593127"/>
            <a:ext cx="7920880" cy="10437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 Yeterlilik Testi Puanını (TYT-Puanı) hesaplanması için;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719141" y="3820513"/>
            <a:ext cx="6097309" cy="76061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 testi neti&gt; 0,5 net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9 Dikdörtgen"/>
          <p:cNvSpPr/>
          <p:nvPr/>
        </p:nvSpPr>
        <p:spPr>
          <a:xfrm>
            <a:off x="1719141" y="2812401"/>
            <a:ext cx="6097310" cy="8326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Türkçe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 neti &gt; 0,5net</a:t>
            </a:r>
          </a:p>
          <a:p>
            <a:pPr algn="ctr"/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7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6</a:t>
            </a:fld>
            <a:endParaRPr lang="tr-T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341767" cy="79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640960" cy="553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99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Oturum</a:t>
            </a:r>
            <a:b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(ALAN YETERLİLİK TESTLERİ)</a:t>
            </a:r>
            <a:endParaRPr lang="tr-TR" sz="3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642910" y="3068960"/>
            <a:ext cx="2428892" cy="11458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Türk Dili ve Edebiyatı-Coğrafya 1 Tarih 1(40 Soru)</a:t>
            </a:r>
          </a:p>
          <a:p>
            <a:pPr algn="ctr"/>
            <a:r>
              <a:rPr lang="tr-TR" dirty="0" smtClean="0"/>
              <a:t>(Testin Ağırlığı %50)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642910" y="4357694"/>
            <a:ext cx="2428892" cy="12144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Sosyal Bilimler (40 Soru)</a:t>
            </a:r>
          </a:p>
          <a:p>
            <a:pPr algn="ctr"/>
            <a:r>
              <a:rPr lang="tr-TR" sz="1400" dirty="0" smtClean="0"/>
              <a:t>(Tarih, Coğrafya 2, Felsefe Grubu, Din Kültürü ve Ahlak Bilgisi)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(Testin Ağırlığı %50)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428992" y="3068960"/>
            <a:ext cx="2286016" cy="11458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Matematik (40 Soru)</a:t>
            </a:r>
          </a:p>
          <a:p>
            <a:pPr algn="ctr"/>
            <a:r>
              <a:rPr lang="tr-TR" dirty="0" smtClean="0"/>
              <a:t>(Testin Ağırlığı %50)</a:t>
            </a:r>
          </a:p>
        </p:txBody>
      </p:sp>
      <p:sp>
        <p:nvSpPr>
          <p:cNvPr id="7" name="6 Dikdörtgen"/>
          <p:cNvSpPr/>
          <p:nvPr/>
        </p:nvSpPr>
        <p:spPr>
          <a:xfrm>
            <a:off x="3428992" y="4536289"/>
            <a:ext cx="2286016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Fen Bilimleri (40 Soru)</a:t>
            </a:r>
          </a:p>
          <a:p>
            <a:pPr algn="ctr"/>
            <a:r>
              <a:rPr lang="tr-TR" dirty="0" smtClean="0"/>
              <a:t>(Testin Ağırlığı %50)</a:t>
            </a:r>
          </a:p>
        </p:txBody>
      </p:sp>
      <p:sp>
        <p:nvSpPr>
          <p:cNvPr id="8" name="7 Dikdörtgen"/>
          <p:cNvSpPr/>
          <p:nvPr/>
        </p:nvSpPr>
        <p:spPr>
          <a:xfrm>
            <a:off x="857224" y="1628800"/>
            <a:ext cx="2071702" cy="6929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SÖZEL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500430" y="1628800"/>
            <a:ext cx="2071702" cy="6929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SAYISAL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6215074" y="1628800"/>
            <a:ext cx="2071702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EŞİT AĞIRLIK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6215074" y="4536289"/>
            <a:ext cx="214314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Matematik (40 Soru)</a:t>
            </a:r>
          </a:p>
          <a:p>
            <a:pPr algn="ctr"/>
            <a:r>
              <a:rPr lang="tr-TR" dirty="0" smtClean="0"/>
              <a:t>(Testin Ağırlığı %50)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6215074" y="3068960"/>
            <a:ext cx="2214578" cy="11458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Türk Dili ve Edebiyatı-Coğrafya 1 Tarih 1 (40 Soru)</a:t>
            </a:r>
          </a:p>
          <a:p>
            <a:pPr algn="ctr"/>
            <a:r>
              <a:rPr lang="tr-TR" dirty="0" smtClean="0"/>
              <a:t>(Testin Ağırlığı %50)</a:t>
            </a:r>
          </a:p>
        </p:txBody>
      </p:sp>
      <p:sp>
        <p:nvSpPr>
          <p:cNvPr id="14" name="13 Aşağı Ok"/>
          <p:cNvSpPr/>
          <p:nvPr/>
        </p:nvSpPr>
        <p:spPr>
          <a:xfrm>
            <a:off x="1707317" y="242886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Aşağı Ok"/>
          <p:cNvSpPr/>
          <p:nvPr/>
        </p:nvSpPr>
        <p:spPr>
          <a:xfrm>
            <a:off x="4357686" y="2473727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Aşağı Ok"/>
          <p:cNvSpPr/>
          <p:nvPr/>
        </p:nvSpPr>
        <p:spPr>
          <a:xfrm>
            <a:off x="7072330" y="2473728"/>
            <a:ext cx="357190" cy="406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805599"/>
              </p:ext>
            </p:extLst>
          </p:nvPr>
        </p:nvGraphicFramePr>
        <p:xfrm>
          <a:off x="705923" y="1975924"/>
          <a:ext cx="78867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TESTLER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SORU SAYISI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TDE-1</a:t>
                      </a:r>
                      <a:r>
                        <a:rPr lang="tr-TR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SOSYAL-1</a:t>
                      </a:r>
                      <a:endParaRPr lang="tr-TR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Türk Dili ve Edebiyatı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24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Tarih-1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Coğrafya-1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b="1" dirty="0" smtClean="0"/>
                        <a:t>Toplam</a:t>
                      </a:r>
                      <a:endParaRPr lang="tr-TR" b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40</a:t>
                      </a:r>
                      <a:endParaRPr lang="tr-TR" b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 </a:t>
            </a:r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DAĞILIMI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4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 DAĞILIMI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551582"/>
              </p:ext>
            </p:extLst>
          </p:nvPr>
        </p:nvGraphicFramePr>
        <p:xfrm>
          <a:off x="628650" y="1825625"/>
          <a:ext cx="78867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TESTLER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SORU SAYISI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SOSYAL</a:t>
                      </a:r>
                      <a:r>
                        <a:rPr lang="tr-TR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BİLİMLER-2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Tarih-2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Coğrafya-2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Felsefe Grubu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Din Kültürü ve Ahlak Bilgisi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b="1" dirty="0" smtClean="0"/>
                        <a:t>Toplam</a:t>
                      </a:r>
                      <a:endParaRPr lang="tr-TR" b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40</a:t>
                      </a:r>
                      <a:endParaRPr lang="tr-TR" b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07A8-EC4C-40F4-A00B-B98FABFFBBA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8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TM03090434[[fn=Ahşap Türü]]</Template>
  <TotalTime>773</TotalTime>
  <Words>685</Words>
  <Application>Microsoft Office PowerPoint</Application>
  <PresentationFormat>Ekran Gösterisi (4:3)</PresentationFormat>
  <Paragraphs>236</Paragraphs>
  <Slides>25</Slides>
  <Notes>19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Ofis Teması</vt:lpstr>
      <vt:lpstr>YÜKSEKÖĞRETİM KURUMLARI SINAVI</vt:lpstr>
      <vt:lpstr>Oturum Sayısı</vt:lpstr>
      <vt:lpstr>1. Oturum  (Temel Yeterlilikler Testi )</vt:lpstr>
      <vt:lpstr>1. Oturum Nasıl Uygulanacak?  (Temel Yeterlilik Testi )</vt:lpstr>
      <vt:lpstr>TYT’de Özel Şart</vt:lpstr>
      <vt:lpstr>PowerPoint Sunusu</vt:lpstr>
      <vt:lpstr>2. Oturum  (ALAN YETERLİLİK TESTLERİ)</vt:lpstr>
      <vt:lpstr>SORU DAĞILIMI</vt:lpstr>
      <vt:lpstr>SORU DAĞILIMI</vt:lpstr>
      <vt:lpstr>SORU DAĞILIMI</vt:lpstr>
      <vt:lpstr>3. Oturum  (Pazar günü gerçekleştirilecektir)</vt:lpstr>
      <vt:lpstr>TYT SINAV SÜRESİ</vt:lpstr>
      <vt:lpstr>İKİNCİ OTURUM SINAV SÜRESİ</vt:lpstr>
      <vt:lpstr>PowerPoint Sunusu</vt:lpstr>
      <vt:lpstr>aOBP HESABI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Hedefleri doğru belirlemek</vt:lpstr>
      <vt:lpstr>DENEME SINAVLARI “GERÇEK SINAVIN” BİR PROVASIDIR.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Yükseköğretim Kurumları Sınavı</dc:title>
  <dc:creator>bym</dc:creator>
  <cp:lastModifiedBy>Pc-Tanju</cp:lastModifiedBy>
  <cp:revision>67</cp:revision>
  <dcterms:created xsi:type="dcterms:W3CDTF">2017-10-12T17:08:59Z</dcterms:created>
  <dcterms:modified xsi:type="dcterms:W3CDTF">2019-03-13T11:25:56Z</dcterms:modified>
</cp:coreProperties>
</file>